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78" r:id="rId4"/>
    <p:sldId id="292" r:id="rId5"/>
    <p:sldId id="291" r:id="rId6"/>
    <p:sldId id="290" r:id="rId7"/>
    <p:sldId id="289" r:id="rId8"/>
    <p:sldId id="288" r:id="rId9"/>
    <p:sldId id="287" r:id="rId10"/>
    <p:sldId id="286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285" r:id="rId19"/>
    <p:sldId id="300" r:id="rId20"/>
    <p:sldId id="301" r:id="rId21"/>
    <p:sldId id="284" r:id="rId2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s Flores C." initials="WFC" lastIdx="3" clrIdx="0">
    <p:extLst>
      <p:ext uri="{19B8F6BF-5375-455C-9EA6-DF929625EA0E}">
        <p15:presenceInfo xmlns:p15="http://schemas.microsoft.com/office/powerpoint/2012/main" userId="f7ecb6bdf98182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A57568-F30D-48DD-82EC-08C81EC3EF20}" v="1" dt="2019-12-26T15:10:13.7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4887"/>
  </p:normalViewPr>
  <p:slideViewPr>
    <p:cSldViewPr snapToGrid="0" snapToObjects="1">
      <p:cViewPr varScale="1">
        <p:scale>
          <a:sx n="50" d="100"/>
          <a:sy n="50" d="100"/>
        </p:scale>
        <p:origin x="14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s Flores C." userId="f7ecb6bdf981827b" providerId="LiveId" clId="{226927B3-1492-4F5A-8D0F-ED13962D6200}"/>
    <pc:docChg chg="custSel modSld">
      <pc:chgData name="Williams Flores C." userId="f7ecb6bdf981827b" providerId="LiveId" clId="{226927B3-1492-4F5A-8D0F-ED13962D6200}" dt="2019-12-03T03:06:04.464" v="150" actId="207"/>
      <pc:docMkLst>
        <pc:docMk/>
      </pc:docMkLst>
      <pc:sldChg chg="modNotesTx">
        <pc:chgData name="Williams Flores C." userId="f7ecb6bdf981827b" providerId="LiveId" clId="{226927B3-1492-4F5A-8D0F-ED13962D6200}" dt="2019-12-03T03:00:56.345" v="0" actId="20577"/>
        <pc:sldMkLst>
          <pc:docMk/>
          <pc:sldMk cId="1604706436" sldId="258"/>
        </pc:sldMkLst>
      </pc:sldChg>
      <pc:sldChg chg="modSp">
        <pc:chgData name="Williams Flores C." userId="f7ecb6bdf981827b" providerId="LiveId" clId="{226927B3-1492-4F5A-8D0F-ED13962D6200}" dt="2019-12-03T03:02:24.030" v="148" actId="20577"/>
        <pc:sldMkLst>
          <pc:docMk/>
          <pc:sldMk cId="182233829" sldId="278"/>
        </pc:sldMkLst>
        <pc:spChg chg="mod">
          <ac:chgData name="Williams Flores C." userId="f7ecb6bdf981827b" providerId="LiveId" clId="{226927B3-1492-4F5A-8D0F-ED13962D6200}" dt="2019-12-03T03:02:24.030" v="148" actId="20577"/>
          <ac:spMkLst>
            <pc:docMk/>
            <pc:sldMk cId="182233829" sldId="278"/>
            <ac:spMk id="4" creationId="{5F750691-DAB0-AA4F-B577-B16F30A46F18}"/>
          </ac:spMkLst>
        </pc:spChg>
      </pc:sldChg>
      <pc:sldChg chg="modSp">
        <pc:chgData name="Williams Flores C." userId="f7ecb6bdf981827b" providerId="LiveId" clId="{226927B3-1492-4F5A-8D0F-ED13962D6200}" dt="2019-12-03T03:06:04.464" v="150" actId="207"/>
        <pc:sldMkLst>
          <pc:docMk/>
          <pc:sldMk cId="19723051" sldId="292"/>
        </pc:sldMkLst>
        <pc:spChg chg="mod">
          <ac:chgData name="Williams Flores C." userId="f7ecb6bdf981827b" providerId="LiveId" clId="{226927B3-1492-4F5A-8D0F-ED13962D6200}" dt="2019-12-03T03:06:04.464" v="150" actId="207"/>
          <ac:spMkLst>
            <pc:docMk/>
            <pc:sldMk cId="19723051" sldId="292"/>
            <ac:spMk id="2" creationId="{00000000-0000-0000-0000-000000000000}"/>
          </ac:spMkLst>
        </pc:spChg>
      </pc:sldChg>
    </pc:docChg>
  </pc:docChgLst>
  <pc:docChgLst>
    <pc:chgData name="Williams Flores C." userId="f7ecb6bdf981827b" providerId="LiveId" clId="{91A57568-F30D-48DD-82EC-08C81EC3EF20}"/>
    <pc:docChg chg="undo custSel modSld">
      <pc:chgData name="Williams Flores C." userId="f7ecb6bdf981827b" providerId="LiveId" clId="{91A57568-F30D-48DD-82EC-08C81EC3EF20}" dt="2020-01-14T14:04:47.576" v="690" actId="20577"/>
      <pc:docMkLst>
        <pc:docMk/>
      </pc:docMkLst>
      <pc:sldChg chg="modSp">
        <pc:chgData name="Williams Flores C." userId="f7ecb6bdf981827b" providerId="LiveId" clId="{91A57568-F30D-48DD-82EC-08C81EC3EF20}" dt="2019-12-26T15:13:56.711" v="666" actId="313"/>
        <pc:sldMkLst>
          <pc:docMk/>
          <pc:sldMk cId="2557945175" sldId="284"/>
        </pc:sldMkLst>
        <pc:spChg chg="mod">
          <ac:chgData name="Williams Flores C." userId="f7ecb6bdf981827b" providerId="LiveId" clId="{91A57568-F30D-48DD-82EC-08C81EC3EF20}" dt="2019-12-26T15:13:56.711" v="666" actId="313"/>
          <ac:spMkLst>
            <pc:docMk/>
            <pc:sldMk cId="2557945175" sldId="284"/>
            <ac:spMk id="3" creationId="{6AEA6247-74D3-E441-A4B1-0FE745235EFB}"/>
          </ac:spMkLst>
        </pc:spChg>
      </pc:sldChg>
      <pc:sldChg chg="modSp">
        <pc:chgData name="Williams Flores C." userId="f7ecb6bdf981827b" providerId="LiveId" clId="{91A57568-F30D-48DD-82EC-08C81EC3EF20}" dt="2020-01-14T14:04:46.400" v="685" actId="20577"/>
        <pc:sldMkLst>
          <pc:docMk/>
          <pc:sldMk cId="913611217" sldId="286"/>
        </pc:sldMkLst>
        <pc:spChg chg="mod">
          <ac:chgData name="Williams Flores C." userId="f7ecb6bdf981827b" providerId="LiveId" clId="{91A57568-F30D-48DD-82EC-08C81EC3EF20}" dt="2020-01-14T14:04:46.400" v="685" actId="20577"/>
          <ac:spMkLst>
            <pc:docMk/>
            <pc:sldMk cId="913611217" sldId="286"/>
            <ac:spMk id="3" creationId="{00000000-0000-0000-0000-000000000000}"/>
          </ac:spMkLst>
        </pc:spChg>
      </pc:sldChg>
      <pc:sldChg chg="modSp">
        <pc:chgData name="Williams Flores C." userId="f7ecb6bdf981827b" providerId="LiveId" clId="{91A57568-F30D-48DD-82EC-08C81EC3EF20}" dt="2020-01-14T14:04:46.799" v="687" actId="20577"/>
        <pc:sldMkLst>
          <pc:docMk/>
          <pc:sldMk cId="1759276557" sldId="287"/>
        </pc:sldMkLst>
        <pc:spChg chg="mod">
          <ac:chgData name="Williams Flores C." userId="f7ecb6bdf981827b" providerId="LiveId" clId="{91A57568-F30D-48DD-82EC-08C81EC3EF20}" dt="2020-01-14T14:04:46.799" v="687" actId="20577"/>
          <ac:spMkLst>
            <pc:docMk/>
            <pc:sldMk cId="1759276557" sldId="287"/>
            <ac:spMk id="3" creationId="{00000000-0000-0000-0000-000000000000}"/>
          </ac:spMkLst>
        </pc:spChg>
      </pc:sldChg>
      <pc:sldChg chg="modSp">
        <pc:chgData name="Williams Flores C." userId="f7ecb6bdf981827b" providerId="LiveId" clId="{91A57568-F30D-48DD-82EC-08C81EC3EF20}" dt="2020-01-14T14:04:47.178" v="688" actId="20577"/>
        <pc:sldMkLst>
          <pc:docMk/>
          <pc:sldMk cId="31998723" sldId="288"/>
        </pc:sldMkLst>
        <pc:spChg chg="mod">
          <ac:chgData name="Williams Flores C." userId="f7ecb6bdf981827b" providerId="LiveId" clId="{91A57568-F30D-48DD-82EC-08C81EC3EF20}" dt="2020-01-14T14:04:47.178" v="688" actId="20577"/>
          <ac:spMkLst>
            <pc:docMk/>
            <pc:sldMk cId="31998723" sldId="288"/>
            <ac:spMk id="3" creationId="{00000000-0000-0000-0000-000000000000}"/>
          </ac:spMkLst>
        </pc:spChg>
      </pc:sldChg>
      <pc:sldChg chg="modSp">
        <pc:chgData name="Williams Flores C." userId="f7ecb6bdf981827b" providerId="LiveId" clId="{91A57568-F30D-48DD-82EC-08C81EC3EF20}" dt="2020-01-14T14:04:47.576" v="690" actId="20577"/>
        <pc:sldMkLst>
          <pc:docMk/>
          <pc:sldMk cId="2558781491" sldId="289"/>
        </pc:sldMkLst>
        <pc:spChg chg="mod">
          <ac:chgData name="Williams Flores C." userId="f7ecb6bdf981827b" providerId="LiveId" clId="{91A57568-F30D-48DD-82EC-08C81EC3EF20}" dt="2020-01-14T14:04:47.576" v="690" actId="20577"/>
          <ac:spMkLst>
            <pc:docMk/>
            <pc:sldMk cId="2558781491" sldId="289"/>
            <ac:spMk id="3" creationId="{00000000-0000-0000-0000-000000000000}"/>
          </ac:spMkLst>
        </pc:spChg>
      </pc:sldChg>
      <pc:sldChg chg="modSp">
        <pc:chgData name="Williams Flores C." userId="f7ecb6bdf981827b" providerId="LiveId" clId="{91A57568-F30D-48DD-82EC-08C81EC3EF20}" dt="2020-01-14T14:04:45.718" v="682" actId="20577"/>
        <pc:sldMkLst>
          <pc:docMk/>
          <pc:sldMk cId="4013206463" sldId="293"/>
        </pc:sldMkLst>
        <pc:spChg chg="mod">
          <ac:chgData name="Williams Flores C." userId="f7ecb6bdf981827b" providerId="LiveId" clId="{91A57568-F30D-48DD-82EC-08C81EC3EF20}" dt="2020-01-14T14:04:45.718" v="682" actId="20577"/>
          <ac:spMkLst>
            <pc:docMk/>
            <pc:sldMk cId="4013206463" sldId="293"/>
            <ac:spMk id="3" creationId="{00000000-0000-0000-0000-000000000000}"/>
          </ac:spMkLst>
        </pc:spChg>
      </pc:sldChg>
      <pc:sldChg chg="modSp">
        <pc:chgData name="Williams Flores C." userId="f7ecb6bdf981827b" providerId="LiveId" clId="{91A57568-F30D-48DD-82EC-08C81EC3EF20}" dt="2020-01-14T14:04:45.510" v="681" actId="20577"/>
        <pc:sldMkLst>
          <pc:docMk/>
          <pc:sldMk cId="699738852" sldId="294"/>
        </pc:sldMkLst>
        <pc:spChg chg="mod">
          <ac:chgData name="Williams Flores C." userId="f7ecb6bdf981827b" providerId="LiveId" clId="{91A57568-F30D-48DD-82EC-08C81EC3EF20}" dt="2020-01-14T14:04:45.510" v="681" actId="20577"/>
          <ac:spMkLst>
            <pc:docMk/>
            <pc:sldMk cId="699738852" sldId="294"/>
            <ac:spMk id="3" creationId="{00000000-0000-0000-0000-000000000000}"/>
          </ac:spMkLst>
        </pc:spChg>
      </pc:sldChg>
      <pc:sldChg chg="modSp">
        <pc:chgData name="Williams Flores C." userId="f7ecb6bdf981827b" providerId="LiveId" clId="{91A57568-F30D-48DD-82EC-08C81EC3EF20}" dt="2020-01-14T14:04:44.720" v="679" actId="20577"/>
        <pc:sldMkLst>
          <pc:docMk/>
          <pc:sldMk cId="1441106796" sldId="295"/>
        </pc:sldMkLst>
        <pc:spChg chg="mod">
          <ac:chgData name="Williams Flores C." userId="f7ecb6bdf981827b" providerId="LiveId" clId="{91A57568-F30D-48DD-82EC-08C81EC3EF20}" dt="2020-01-14T14:04:44.720" v="679" actId="20577"/>
          <ac:spMkLst>
            <pc:docMk/>
            <pc:sldMk cId="1441106796" sldId="295"/>
            <ac:spMk id="3" creationId="{00000000-0000-0000-0000-000000000000}"/>
          </ac:spMkLst>
        </pc:spChg>
      </pc:sldChg>
    </pc:docChg>
  </pc:docChgLst>
  <pc:docChgLst>
    <pc:chgData name="Williams Flores C." userId="f7ecb6bdf981827b" providerId="LiveId" clId="{E7284E76-A4FB-4C55-B73B-C035E991258A}"/>
    <pc:docChg chg="modSld">
      <pc:chgData name="Williams Flores C." userId="f7ecb6bdf981827b" providerId="LiveId" clId="{E7284E76-A4FB-4C55-B73B-C035E991258A}" dt="2019-12-02T03:13:23.164" v="7" actId="20577"/>
      <pc:docMkLst>
        <pc:docMk/>
      </pc:docMkLst>
    </pc:docChg>
  </pc:docChgLst>
  <pc:docChgLst>
    <pc:chgData name="Williams Flores C." userId="f7ecb6bdf981827b" providerId="LiveId" clId="{7A6E572C-420E-BD4B-B8BA-7968DE6B5490}"/>
    <pc:docChg chg="custSel modSld">
      <pc:chgData name="Williams Flores C." userId="f7ecb6bdf981827b" providerId="LiveId" clId="{7A6E572C-420E-BD4B-B8BA-7968DE6B5490}" dt="2019-12-04T18:00:52.693" v="686" actId="20577"/>
      <pc:docMkLst>
        <pc:docMk/>
      </pc:docMkLst>
      <pc:sldChg chg="modSp">
        <pc:chgData name="Williams Flores C." userId="f7ecb6bdf981827b" providerId="LiveId" clId="{7A6E572C-420E-BD4B-B8BA-7968DE6B5490}" dt="2019-12-04T18:00:52.693" v="686" actId="20577"/>
        <pc:sldMkLst>
          <pc:docMk/>
          <pc:sldMk cId="1370684491" sldId="291"/>
        </pc:sldMkLst>
        <pc:spChg chg="mod">
          <ac:chgData name="Williams Flores C." userId="f7ecb6bdf981827b" providerId="LiveId" clId="{7A6E572C-420E-BD4B-B8BA-7968DE6B5490}" dt="2019-12-04T18:00:52.693" v="686" actId="20577"/>
          <ac:spMkLst>
            <pc:docMk/>
            <pc:sldMk cId="1370684491" sldId="291"/>
            <ac:spMk id="3" creationId="{00000000-0000-0000-0000-000000000000}"/>
          </ac:spMkLst>
        </pc:spChg>
      </pc:sldChg>
      <pc:sldChg chg="modSp">
        <pc:chgData name="Williams Flores C." userId="f7ecb6bdf981827b" providerId="LiveId" clId="{7A6E572C-420E-BD4B-B8BA-7968DE6B5490}" dt="2019-12-04T17:59:40.935" v="433" actId="20577"/>
        <pc:sldMkLst>
          <pc:docMk/>
          <pc:sldMk cId="19723051" sldId="292"/>
        </pc:sldMkLst>
        <pc:spChg chg="mod">
          <ac:chgData name="Williams Flores C." userId="f7ecb6bdf981827b" providerId="LiveId" clId="{7A6E572C-420E-BD4B-B8BA-7968DE6B5490}" dt="2019-12-04T17:59:40.935" v="433" actId="20577"/>
          <ac:spMkLst>
            <pc:docMk/>
            <pc:sldMk cId="19723051" sldId="292"/>
            <ac:spMk id="3" creationId="{00000000-0000-0000-0000-000000000000}"/>
          </ac:spMkLst>
        </pc:spChg>
        <pc:picChg chg="mod">
          <ac:chgData name="Williams Flores C." userId="f7ecb6bdf981827b" providerId="LiveId" clId="{7A6E572C-420E-BD4B-B8BA-7968DE6B5490}" dt="2019-12-04T17:59:30.347" v="383" actId="1076"/>
          <ac:picMkLst>
            <pc:docMk/>
            <pc:sldMk cId="19723051" sldId="292"/>
            <ac:picMk id="4" creationId="{00000000-0000-0000-0000-000000000000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4T11:32:27.048" idx="3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04D7D-4B2E-3A40-A2E7-B0C0934C3470}" type="datetimeFigureOut">
              <a:rPr lang="es-CL" smtClean="0"/>
              <a:t>14-01-2020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3588D-5E30-CD40-ADA0-1AB7BBA133C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647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400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968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Se recomienda que los alumnos participen en esta actividad con la finalidad que el profesor pueda conocer los conceptos que ellos tienen.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3588D-5E30-CD40-ADA0-1AB7BBA133C7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6043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¿Que es un modelo de entidad extendido (MERE)?</a:t>
            </a:r>
          </a:p>
          <a:p>
            <a:r>
              <a:rPr lang="es-ES" dirty="0"/>
              <a:t>¿Que es Jerarquía?</a:t>
            </a:r>
          </a:p>
          <a:p>
            <a:r>
              <a:rPr lang="es-ES" dirty="0"/>
              <a:t>¿Que es Herencia?</a:t>
            </a:r>
          </a:p>
          <a:p>
            <a:r>
              <a:rPr lang="es-ES" dirty="0"/>
              <a:t>¿Cuales son los </a:t>
            </a:r>
            <a:r>
              <a:rPr lang="es-ES" dirty="0" err="1"/>
              <a:t>Supertipos</a:t>
            </a:r>
            <a:r>
              <a:rPr lang="es-ES" dirty="0"/>
              <a:t> y Subtipos?</a:t>
            </a:r>
          </a:p>
          <a:p>
            <a:r>
              <a:rPr lang="es-ES" dirty="0"/>
              <a:t>¿Cuales son las Subentidades?</a:t>
            </a:r>
          </a:p>
          <a:p>
            <a:r>
              <a:rPr lang="es-ES" dirty="0"/>
              <a:t>¿Cuales son las Generalizaciones?</a:t>
            </a:r>
          </a:p>
          <a:p>
            <a:r>
              <a:rPr lang="es-ES" dirty="0"/>
              <a:t>¿Cuales son las reglas del Subtipo?</a:t>
            </a:r>
          </a:p>
          <a:p>
            <a:r>
              <a:rPr lang="es-ES" dirty="0"/>
              <a:t>¿Que es un Arco Exclusivo?</a:t>
            </a:r>
          </a:p>
          <a:p>
            <a:r>
              <a:rPr lang="es-ES" dirty="0"/>
              <a:t>¿Cuales son las Relaciones Intransferibles o no Transferibles?</a:t>
            </a:r>
          </a:p>
          <a:p>
            <a:r>
              <a:rPr lang="es-ES" dirty="0"/>
              <a:t>¿Por que realizamos la revisión del Modelo?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3588D-5E30-CD40-ADA0-1AB7BBA133C7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69333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9F03A-29BC-F942-B1C6-9CBADA8C5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E1EA71-BB75-E740-BD73-AA3B99F54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BF3234-C28D-3B4E-A204-63B43ED8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05F-A64D-F440-B924-1FBE05655439}" type="datetimeFigureOut">
              <a:rPr lang="es-CL" smtClean="0"/>
              <a:t>14-01-2020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63CB44-C58B-A046-A6D6-8645B4F0D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5CEA11-3982-934A-AF2B-956DCE83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61188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65AF4-25B2-A746-BCB8-E103E46D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94465D-CC55-7F48-AAEF-3BC57839F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39F664-B34F-9E4E-B6BF-25421327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05F-A64D-F440-B924-1FBE05655439}" type="datetimeFigureOut">
              <a:rPr lang="es-CL" smtClean="0"/>
              <a:t>14-01-2020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0E72A4-D3BC-304A-A28B-5FC21287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ADFA72-405D-1A4E-A4B0-496B2EF2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20091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D217FE-21E5-484A-9395-AFCE6C8D1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8644A1-FAE0-1E4C-A152-DFF250F04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5F6EC6-E28D-5D4A-BD48-4E95915E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05F-A64D-F440-B924-1FBE05655439}" type="datetimeFigureOut">
              <a:rPr lang="es-CL" smtClean="0"/>
              <a:t>14-01-2020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044368-4B99-6946-AF7B-DD141AF9D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5E1C57-EE49-5143-8FCE-1294B0E9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14715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1_Diapositiva de título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6172783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" y="11959"/>
            <a:ext cx="6024155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0165" y="212271"/>
            <a:ext cx="4997684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046267" y="5620875"/>
            <a:ext cx="48052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25033" y="2487700"/>
            <a:ext cx="65264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2846764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Encabezado de sección 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03076" y="186298"/>
            <a:ext cx="5082864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1" y="-124"/>
            <a:ext cx="6471553" cy="5740374"/>
            <a:chOff x="0" y="-126"/>
            <a:chExt cx="4554438" cy="5386482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0;p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006100" y="3476150"/>
            <a:ext cx="7994400" cy="1603200"/>
          </a:xfrm>
          <a:prstGeom prst="rect">
            <a:avLst/>
          </a:prstGeom>
          <a:solidFill>
            <a:srgbClr val="DE3075">
              <a:alpha val="642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3759274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830633" y="212725"/>
            <a:ext cx="6408499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1027800" y="212725"/>
            <a:ext cx="12048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6" name="Google Shape;86;p14"/>
          <p:cNvSpPr/>
          <p:nvPr/>
        </p:nvSpPr>
        <p:spPr>
          <a:xfrm>
            <a:off x="195229" y="212725"/>
            <a:ext cx="12048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2351599" y="212725"/>
            <a:ext cx="571758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9133" y="389414"/>
            <a:ext cx="3662271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392200" y="1218600"/>
            <a:ext cx="114076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9220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z="1200" smtClean="0"/>
              <a:pPr/>
              <a:t>‹Nº›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6803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4ED0DB-7AD7-8D46-945F-43C51FA8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CE05AC-E9FA-9D4F-881F-7866ED48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1B52AF-97B6-434A-A728-B284A6E2F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05F-A64D-F440-B924-1FBE05655439}" type="datetimeFigureOut">
              <a:rPr lang="es-CL" smtClean="0"/>
              <a:t>14-01-2020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28A696-8CB0-DC45-B3F6-92BA35698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66DC4F-A615-6146-B921-6801511B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38627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2F7A8-6D4A-8248-90BC-047B43B3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826776-482B-314E-A07E-E751392B3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A5167F-6B6C-0F48-8036-A580798A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05F-A64D-F440-B924-1FBE05655439}" type="datetimeFigureOut">
              <a:rPr lang="es-CL" smtClean="0"/>
              <a:t>14-01-2020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A48AB8-02DD-1042-86AA-C1931EE64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BE9897-931D-5F48-B51B-2DB7AE90C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0879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ADA792-4454-EB47-80AA-9EC05D99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25C770-E1C5-0947-9118-2C0319818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AEEC80F-D5E2-B740-9CED-2E6E3136B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F1E44C-C163-0C43-AD9B-AA1D4BB1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05F-A64D-F440-B924-1FBE05655439}" type="datetimeFigureOut">
              <a:rPr lang="es-CL" smtClean="0"/>
              <a:t>14-01-2020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C1A002-5939-9A44-A587-C534A5766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828352-95C5-BA48-B90A-5C3487D65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9854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E3856-8B70-144D-901F-FB715E92A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4CFC9F-EF81-4D49-BEF5-7B991ECF5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0D0D42-516D-7C4C-A1CE-D55E2D410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8620A6D-F300-5F47-B112-26DF208F6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9254A76-63DA-DE4B-9651-4CBB4F3FA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0B90C8C-5A4A-D440-BE99-CDB79467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05F-A64D-F440-B924-1FBE05655439}" type="datetimeFigureOut">
              <a:rPr lang="es-CL" smtClean="0"/>
              <a:t>14-01-2020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9201DA4-3597-724C-B3B6-4FECAD329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CCD524A-102C-E64E-897E-97D470FB1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48422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67230-0265-A94D-BECC-4E2B1A5B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07B3070-F802-0E49-9A33-A9B901EAA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05F-A64D-F440-B924-1FBE05655439}" type="datetimeFigureOut">
              <a:rPr lang="es-CL" smtClean="0"/>
              <a:t>14-01-2020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E3D637-5C2D-6D47-ABE5-3C28178F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CF3A90B-7CD4-F74D-910B-8EB21AB9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98871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B28B584-84C3-AA45-A6E6-E7401BEE8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05F-A64D-F440-B924-1FBE05655439}" type="datetimeFigureOut">
              <a:rPr lang="es-CL" smtClean="0"/>
              <a:t>14-01-2020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6479476-EA49-F044-9AAE-141F8B1C1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65FF45-EC00-AC4B-8BB6-47554F11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2908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A0ACB-B041-5741-BA79-0DBAF55DF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6322CF-E8AB-2E44-B119-B49B5F9B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3C69B0-84C0-E44E-A0B3-277726438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7CF8B5-77A8-5047-A257-8C4A9F920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05F-A64D-F440-B924-1FBE05655439}" type="datetimeFigureOut">
              <a:rPr lang="es-CL" smtClean="0"/>
              <a:t>14-01-2020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1A03EC-2F44-A54A-854A-0F0CD351D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617CC1-69AA-9E40-8B89-F91AA5F9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4599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D0B9EF-7B45-6449-9BD8-886BC8D5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13AE70-005F-AB40-86DF-FBD73AF02F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BC2DAC-AA7B-D64E-8BD7-3278F9052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9E491D-86E7-6D48-AC4D-BC0439224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05F-A64D-F440-B924-1FBE05655439}" type="datetimeFigureOut">
              <a:rPr lang="es-CL" smtClean="0"/>
              <a:t>14-01-2020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83BC41-5283-5D47-B4E2-F1BEB2DA2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F25E4B-4418-124B-8070-AE963AFDE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4053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39827FF-5CD5-4646-8476-D9C0B613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41C80F-4F7D-0B42-8646-AD341A8D8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A58EDB-3EA7-734F-9B00-C512D2235E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D405F-A64D-F440-B924-1FBE05655439}" type="datetimeFigureOut">
              <a:rPr lang="es-CL" smtClean="0"/>
              <a:t>14-01-2020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ADCB51-D5D9-0D46-939B-07AD26737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91203A-FE97-8F49-BA93-5C67721C2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F77B9-4AA2-7F46-AA61-964E0004531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01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5517775" y="2487700"/>
            <a:ext cx="6392574" cy="2891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r>
              <a:rPr lang="en-US" dirty="0"/>
              <a:t>MODELAMIENTO DE DATOS</a:t>
            </a:r>
            <a:endParaRPr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7910513" y="5620875"/>
            <a:ext cx="2502087" cy="873900"/>
          </a:xfrm>
          <a:prstGeom prst="roundRect">
            <a:avLst/>
          </a:prstGeom>
        </p:spPr>
        <p:txBody>
          <a:bodyPr spcFirstLastPara="1" vert="horz" wrap="square" lIns="91425" tIns="0" rIns="182875" bIns="0" rtlCol="0" anchor="t" anchorCtr="0">
            <a:noAutofit/>
          </a:bodyPr>
          <a:lstStyle/>
          <a:p>
            <a:pPr marL="0" indent="0" algn="ctr"/>
            <a:r>
              <a:rPr lang="en-US" sz="3600" dirty="0"/>
              <a:t>MDY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15029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212725"/>
            <a:ext cx="6697579" cy="813000"/>
          </a:xfrm>
        </p:spPr>
        <p:txBody>
          <a:bodyPr/>
          <a:lstStyle/>
          <a:p>
            <a:r>
              <a:rPr lang="es-CL" dirty="0" err="1">
                <a:solidFill>
                  <a:schemeClr val="bg1"/>
                </a:solidFill>
              </a:rPr>
              <a:t>Subentidades</a:t>
            </a:r>
            <a:endParaRPr lang="es-C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L" dirty="0"/>
              <a:t>La especialización, es un proceso para definir un conjunto de subentidades o subtipos de entidad a partir de una superentidad o </a:t>
            </a:r>
            <a:r>
              <a:rPr lang="es-CL" dirty="0" err="1"/>
              <a:t>supertipo</a:t>
            </a:r>
            <a:r>
              <a:rPr lang="es-CL" dirty="0"/>
              <a:t>. Este proceso pone énfasis en las características distintivas o diferencias entre los subtipos y los </a:t>
            </a:r>
            <a:r>
              <a:rPr lang="es-CL" dirty="0" err="1"/>
              <a:t>supertipos</a:t>
            </a:r>
            <a:r>
              <a:rPr lang="es-CL" dirty="0"/>
              <a:t>, basados en: </a:t>
            </a:r>
            <a:endParaRPr lang="es-MX" dirty="0"/>
          </a:p>
          <a:p>
            <a:pPr lvl="1" algn="just"/>
            <a:r>
              <a:rPr lang="es-CL" sz="2400" dirty="0"/>
              <a:t>Los atributos específicos.</a:t>
            </a:r>
          </a:p>
          <a:p>
            <a:pPr lvl="1" algn="just"/>
            <a:r>
              <a:rPr lang="es-CL" sz="2400" dirty="0"/>
              <a:t>Y las relaciones adicionales entre </a:t>
            </a:r>
          </a:p>
          <a:p>
            <a:pPr marL="457200" lvl="1" indent="0" algn="just">
              <a:buNone/>
            </a:pPr>
            <a:r>
              <a:rPr lang="es-CL" sz="2400" dirty="0"/>
              <a:t>los subtipos y otras entidades</a:t>
            </a:r>
            <a:endParaRPr lang="es-MX" sz="2400" b="1" dirty="0">
              <a:solidFill>
                <a:prstClr val="black"/>
              </a:solidFill>
            </a:endParaRP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603" y="3693578"/>
            <a:ext cx="4410160" cy="253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11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9185" y="212725"/>
            <a:ext cx="6679994" cy="813000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Generalización</a:t>
            </a:r>
            <a:endParaRPr lang="es-C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La generalización, es un proceso inverso a la especialización, en donde se eliminan las diferencias entre distintas entidades, con el fin de lograr una entidad </a:t>
            </a:r>
            <a:r>
              <a:rPr lang="es-CL" dirty="0" err="1"/>
              <a:t>supertipo</a:t>
            </a:r>
            <a:r>
              <a:rPr lang="es-CL" dirty="0"/>
              <a:t>, poniendo énfasis en las similitudes entre entidades del negocio.</a:t>
            </a:r>
            <a:endParaRPr lang="es-MX" dirty="0">
              <a:solidFill>
                <a:prstClr val="black"/>
              </a:solidFill>
            </a:endParaRP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399" y="2914822"/>
            <a:ext cx="6610634" cy="317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06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9185" y="212725"/>
            <a:ext cx="6679994" cy="813000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Reglas del Subtipo</a:t>
            </a:r>
            <a:endParaRPr lang="es-C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CL" dirty="0"/>
              <a:t>Por su parte, las </a:t>
            </a:r>
            <a:r>
              <a:rPr lang="es-CL" b="1" i="1" dirty="0"/>
              <a:t>reglas del subtipo </a:t>
            </a:r>
            <a:r>
              <a:rPr lang="es-CL" dirty="0"/>
              <a:t>señalan que:</a:t>
            </a:r>
            <a:endParaRPr lang="es-MX" dirty="0"/>
          </a:p>
          <a:p>
            <a:pPr lvl="1" algn="just"/>
            <a:r>
              <a:rPr lang="es-CL" sz="2400" dirty="0"/>
              <a:t>Un subtipo hereda todos los atributos del </a:t>
            </a:r>
            <a:r>
              <a:rPr lang="es-CL" sz="2400" dirty="0" err="1"/>
              <a:t>supertipo</a:t>
            </a:r>
            <a:endParaRPr lang="es-MX" sz="2400" dirty="0"/>
          </a:p>
          <a:p>
            <a:pPr lvl="1" algn="just"/>
            <a:r>
              <a:rPr lang="es-CL" sz="2400" dirty="0"/>
              <a:t>Un subtipo hereda todas las relaciones del </a:t>
            </a:r>
            <a:r>
              <a:rPr lang="es-CL" sz="2400" dirty="0" err="1"/>
              <a:t>supertipo</a:t>
            </a:r>
            <a:endParaRPr lang="es-MX" sz="2400" b="1" dirty="0">
              <a:solidFill>
                <a:prstClr val="black"/>
              </a:solidFill>
            </a:endParaRP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37" y="3085252"/>
            <a:ext cx="5860540" cy="299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38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212725"/>
            <a:ext cx="6697579" cy="813000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Reglas del Subtipo</a:t>
            </a:r>
            <a:endParaRPr lang="es-C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CL" dirty="0"/>
              <a:t>Por su parte, las </a:t>
            </a:r>
            <a:r>
              <a:rPr lang="es-CL" b="1" i="1" dirty="0"/>
              <a:t>reglas del subtipo </a:t>
            </a:r>
            <a:r>
              <a:rPr lang="es-CL" dirty="0"/>
              <a:t>señalan que:</a:t>
            </a:r>
            <a:endParaRPr lang="es-MX" dirty="0"/>
          </a:p>
          <a:p>
            <a:pPr lvl="1"/>
            <a:r>
              <a:rPr lang="es-CL" sz="2400" dirty="0"/>
              <a:t>Un subtipo normalmente tiene sus propios atributos o relaciones</a:t>
            </a:r>
            <a:endParaRPr lang="es-MX" sz="2400" dirty="0"/>
          </a:p>
          <a:p>
            <a:pPr lvl="1"/>
            <a:r>
              <a:rPr lang="es-CL" sz="2400" dirty="0"/>
              <a:t>Un subtipo nunca existe sólo, requiere del </a:t>
            </a:r>
            <a:r>
              <a:rPr lang="es-CL" sz="2400" dirty="0" err="1"/>
              <a:t>supertipo</a:t>
            </a:r>
            <a:endParaRPr lang="es-MX" sz="2400" b="1" dirty="0">
              <a:solidFill>
                <a:prstClr val="black"/>
              </a:solidFill>
            </a:endParaRP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41" y="3324474"/>
            <a:ext cx="5599731" cy="247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06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4354" y="212725"/>
            <a:ext cx="6644825" cy="813000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Reglas del Subtipo</a:t>
            </a:r>
            <a:endParaRPr lang="es-C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CL" dirty="0"/>
              <a:t>Por su parte, las </a:t>
            </a:r>
            <a:r>
              <a:rPr lang="es-CL" b="1" i="1" dirty="0"/>
              <a:t>reglas del subtipo </a:t>
            </a:r>
            <a:r>
              <a:rPr lang="es-CL" dirty="0"/>
              <a:t>señalan que:</a:t>
            </a:r>
            <a:endParaRPr lang="es-MX" dirty="0"/>
          </a:p>
          <a:p>
            <a:pPr lvl="1"/>
            <a:r>
              <a:rPr lang="es-CL" sz="2400" dirty="0"/>
              <a:t>Un subtipo también se conoce como </a:t>
            </a:r>
            <a:r>
              <a:rPr lang="es-CL" sz="2400" dirty="0" err="1"/>
              <a:t>subentidad</a:t>
            </a:r>
            <a:endParaRPr lang="es-MX" sz="2400" dirty="0"/>
          </a:p>
          <a:p>
            <a:pPr lvl="1"/>
            <a:r>
              <a:rPr lang="es-CL" sz="2400" dirty="0"/>
              <a:t>Un subtipo puede tener sus propios subtipos, estos se denominan </a:t>
            </a:r>
            <a:r>
              <a:rPr lang="es-CL" sz="2400" b="1" i="1" dirty="0"/>
              <a:t>subtipos anidados</a:t>
            </a:r>
            <a:endParaRPr lang="es-MX" sz="2400" b="1" i="1" dirty="0">
              <a:solidFill>
                <a:prstClr val="black"/>
              </a:solidFill>
            </a:endParaRP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741" y="3405786"/>
            <a:ext cx="4709565" cy="244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93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9185" y="212725"/>
            <a:ext cx="6679994" cy="813000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Reglas del Subtipo</a:t>
            </a:r>
            <a:endParaRPr lang="es-C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/>
              <a:t>Mientras que los </a:t>
            </a:r>
            <a:r>
              <a:rPr lang="es-CL" b="1" i="1" dirty="0"/>
              <a:t>subtipos de la misma entidad </a:t>
            </a:r>
            <a:r>
              <a:rPr lang="es-CL" dirty="0"/>
              <a:t>deben ser:</a:t>
            </a:r>
            <a:endParaRPr lang="es-MX" dirty="0"/>
          </a:p>
          <a:p>
            <a:pPr lvl="0" algn="just"/>
            <a:r>
              <a:rPr lang="es-CL" dirty="0"/>
              <a:t>Exhaustivo: Cada instancia de un </a:t>
            </a:r>
            <a:r>
              <a:rPr lang="es-CL" dirty="0" err="1"/>
              <a:t>supertipo</a:t>
            </a:r>
            <a:r>
              <a:rPr lang="es-CL" dirty="0"/>
              <a:t> es también instancia de uno de los subtipos.</a:t>
            </a:r>
            <a:endParaRPr lang="es-MX" dirty="0"/>
          </a:p>
          <a:p>
            <a:pPr algn="just"/>
            <a:r>
              <a:rPr lang="es-CL" dirty="0"/>
              <a:t>y Mutuamente excluyentes: Cada instancia del </a:t>
            </a:r>
            <a:r>
              <a:rPr lang="es-CL" dirty="0" err="1"/>
              <a:t>supertipo</a:t>
            </a:r>
            <a:r>
              <a:rPr lang="es-CL" dirty="0"/>
              <a:t> es de uno y sólo un subtipo</a:t>
            </a:r>
            <a:endParaRPr lang="es-MX" sz="8800" b="1" i="1" dirty="0">
              <a:solidFill>
                <a:prstClr val="black"/>
              </a:solidFill>
            </a:endParaRP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92666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212725"/>
            <a:ext cx="6697579" cy="813000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Reglas Arco Exclusivo</a:t>
            </a:r>
            <a:endParaRPr lang="es-C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Luego, nos encontramos con el </a:t>
            </a:r>
            <a:r>
              <a:rPr lang="es-CL" b="1" i="1" dirty="0"/>
              <a:t>Arco Exclusivo</a:t>
            </a:r>
            <a:r>
              <a:rPr lang="es-CL" dirty="0"/>
              <a:t>, el cual es una restricción sobre dos o más relaciones de una entidad</a:t>
            </a:r>
            <a:endParaRPr lang="es-MX" dirty="0"/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397" y="2507000"/>
            <a:ext cx="6732952" cy="370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4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L" dirty="0"/>
              <a:t>Un arco indica que cualquier instancia de una entidad puede tener sólo una relación válida  respecto a las relaciones que están rodeadas del arco.</a:t>
            </a:r>
          </a:p>
          <a:p>
            <a:pPr algn="just"/>
            <a:r>
              <a:rPr lang="es-CL" dirty="0"/>
              <a:t>En la imagen: Un contrato puede ser firmado por una persona o por una empresa, pero no por ambas.</a:t>
            </a:r>
            <a:endParaRPr lang="es-MX" dirty="0"/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2" b="11685"/>
          <a:stretch/>
        </p:blipFill>
        <p:spPr>
          <a:xfrm>
            <a:off x="2902020" y="3425588"/>
            <a:ext cx="7331215" cy="3111690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371600" y="212725"/>
            <a:ext cx="6697579" cy="813000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Reglas Arco Exclusivo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75331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4354" y="212725"/>
            <a:ext cx="6644825" cy="813000"/>
          </a:xfrm>
        </p:spPr>
        <p:txBody>
          <a:bodyPr/>
          <a:lstStyle/>
          <a:p>
            <a:r>
              <a:rPr lang="es-CL" sz="3200" dirty="0">
                <a:solidFill>
                  <a:schemeClr val="bg1"/>
                </a:solidFill>
              </a:rPr>
              <a:t>Relación Intransferible o No Transferible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Normalmente, una instancia de entidad se puede conectar a otra por medio de una relación, y consecuentemente se puede desconectar y volver a conectar a otra instancia del mismo tipo.</a:t>
            </a:r>
            <a:endParaRPr lang="es-MX" dirty="0"/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54" y="2670773"/>
            <a:ext cx="10058400" cy="392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56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L" dirty="0"/>
              <a:t>Si esto no se permite en las relaciones, entonces se dice que la relación es intransferible o No transferible.</a:t>
            </a:r>
          </a:p>
          <a:p>
            <a:pPr algn="just"/>
            <a:r>
              <a:rPr lang="es-CL" dirty="0"/>
              <a:t>Que una relación sea Intransferible quiere decir que la relación no se puede volver a conectar con otra instancia.</a:t>
            </a:r>
          </a:p>
          <a:p>
            <a:pPr algn="just"/>
            <a:r>
              <a:rPr lang="es-CL" dirty="0"/>
              <a:t>Una relación no transferible se indica mediante un rombo en la terminación apropiada de la relación.</a:t>
            </a:r>
          </a:p>
          <a:p>
            <a:pPr algn="just"/>
            <a:r>
              <a:rPr lang="es-CL" dirty="0"/>
              <a:t>Por ejemplo la relación entre un cheque y su dueño.</a:t>
            </a:r>
            <a:endParaRPr lang="es-MX" dirty="0"/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93" y="4694703"/>
            <a:ext cx="4092316" cy="16419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105" y="4655378"/>
            <a:ext cx="4625947" cy="1931412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406525" y="212725"/>
            <a:ext cx="6662738" cy="812800"/>
          </a:xfrm>
        </p:spPr>
        <p:txBody>
          <a:bodyPr/>
          <a:lstStyle/>
          <a:p>
            <a:r>
              <a:rPr lang="es-CL" sz="3200" dirty="0">
                <a:solidFill>
                  <a:schemeClr val="bg1"/>
                </a:solidFill>
              </a:rPr>
              <a:t>Relación Intransferible o No Transferible</a:t>
            </a:r>
          </a:p>
        </p:txBody>
      </p:sp>
    </p:spTree>
    <p:extLst>
      <p:ext uri="{BB962C8B-B14F-4D97-AF65-F5344CB8AC3E}">
        <p14:creationId xmlns:p14="http://schemas.microsoft.com/office/powerpoint/2010/main" val="221727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1215483" y="3476150"/>
            <a:ext cx="9308892" cy="16032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Modelo Entidad Relación Extendido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706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9185" y="212725"/>
            <a:ext cx="6679994" cy="813000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Revisión del Modelo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L" dirty="0"/>
              <a:t>Finalmente, nos encontramos con la </a:t>
            </a:r>
            <a:r>
              <a:rPr lang="es-CL" b="1" i="1" dirty="0"/>
              <a:t>revisión de un Modelo Entidad Relación</a:t>
            </a:r>
            <a:r>
              <a:rPr lang="es-CL" dirty="0"/>
              <a:t>, </a:t>
            </a:r>
            <a:r>
              <a:rPr lang="es-UY" dirty="0"/>
              <a:t>en donde se debe certificar la calidad del modelo, </a:t>
            </a:r>
            <a:r>
              <a:rPr lang="es-UY" b="1" i="1" dirty="0"/>
              <a:t>chequeando un conjunto de propiedades </a:t>
            </a:r>
            <a:r>
              <a:rPr lang="es-UY" dirty="0"/>
              <a:t>durante y al final de su desarrollo, para ello se debe asegurar: </a:t>
            </a:r>
            <a:endParaRPr lang="es-MX" dirty="0"/>
          </a:p>
          <a:p>
            <a:pPr lvl="0" algn="just"/>
            <a:r>
              <a:rPr lang="es-UY" b="1" dirty="0"/>
              <a:t>Completitud</a:t>
            </a:r>
            <a:r>
              <a:rPr lang="es-UY" dirty="0"/>
              <a:t>: En donde se chequea que las necesidades de información y las reglas del negocio estén todas cubiertas en el modelo propuesto.</a:t>
            </a:r>
            <a:endParaRPr lang="es-MX" dirty="0"/>
          </a:p>
          <a:p>
            <a:pPr lvl="0" algn="just"/>
            <a:r>
              <a:rPr lang="es-UY" b="1" dirty="0" err="1"/>
              <a:t>Correctitud</a:t>
            </a:r>
            <a:r>
              <a:rPr lang="es-UY" dirty="0"/>
              <a:t>: El uso correcto de la sintaxis y la semántica del modelo entidad relación que se esté utilizando, respecto a la </a:t>
            </a:r>
            <a:r>
              <a:rPr lang="es-UY" dirty="0" err="1"/>
              <a:t>cardinalidad</a:t>
            </a:r>
            <a:r>
              <a:rPr lang="es-UY" dirty="0"/>
              <a:t> de las relaciones, nombre de entidades y contenidos de los atributos. Recuerde que un modelo debe evitar los bucles de las relaciones.</a:t>
            </a:r>
            <a:endParaRPr lang="es-MX" dirty="0"/>
          </a:p>
          <a:p>
            <a:pPr lvl="0" algn="just"/>
            <a:r>
              <a:rPr lang="es-UY" b="1" dirty="0" err="1"/>
              <a:t>Minimalidad</a:t>
            </a:r>
            <a:r>
              <a:rPr lang="es-UY" dirty="0"/>
              <a:t>: Aquí se chequea que los elementos del diagrama no se repitan para expresar la misma idea de negocio.</a:t>
            </a:r>
            <a:endParaRPr lang="es-MX" dirty="0"/>
          </a:p>
          <a:p>
            <a:pPr algn="just"/>
            <a:r>
              <a:rPr lang="es-UY" b="1" dirty="0"/>
              <a:t>Expresividad</a:t>
            </a:r>
            <a:r>
              <a:rPr lang="es-UY" dirty="0"/>
              <a:t>: lo cual hace referencia a que un esquema es expresivo si representa la realidad en una forma natural que puede ser fácilmente comprensible por los expertos del negocio.</a:t>
            </a:r>
            <a:endParaRPr lang="es-MX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76722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444A5-CB41-B24A-9B06-C11BC849D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014" y="227013"/>
            <a:ext cx="5700751" cy="813000"/>
          </a:xfrm>
        </p:spPr>
        <p:txBody>
          <a:bodyPr/>
          <a:lstStyle/>
          <a:p>
            <a:r>
              <a:rPr lang="es-CL" sz="3200" dirty="0">
                <a:solidFill>
                  <a:schemeClr val="bg1"/>
                </a:solidFill>
              </a:rPr>
              <a:t>Conclusión/Aprendizajes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EA6247-74D3-E441-A4B1-0FE745235E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Un MERE nos permite diseñar nuestro MER de forma más especifico, permitiendo cumplir los conceptos más específicos del cliente, nos entrega una notación más clara y especifica según los requerimientos del cliente.</a:t>
            </a:r>
          </a:p>
          <a:p>
            <a:r>
              <a:rPr lang="es-CL" dirty="0"/>
              <a:t>El aplicar la Jerarquía, Herencia, </a:t>
            </a:r>
            <a:r>
              <a:rPr lang="es-CL" dirty="0" err="1"/>
              <a:t>supertipos</a:t>
            </a:r>
            <a:r>
              <a:rPr lang="es-CL" dirty="0"/>
              <a:t>, subtipos permitirán entregar un modelo especifico para las necesidades a cubrir, es importante la utilización correcta de estas notaciones dentro de nuestro MERE para establecer una correcta notación de nuestro sistema.</a:t>
            </a:r>
          </a:p>
        </p:txBody>
      </p:sp>
    </p:spTree>
    <p:extLst>
      <p:ext uri="{BB962C8B-B14F-4D97-AF65-F5344CB8AC3E}">
        <p14:creationId xmlns:p14="http://schemas.microsoft.com/office/powerpoint/2010/main" val="255794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chemeClr val="bg1"/>
                </a:solidFill>
              </a:rPr>
              <a:t>Conocimientos previos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  <a:p>
            <a:r>
              <a:rPr lang="es-ES" dirty="0"/>
              <a:t>¿Que es un modelo de entidad extendido (MERE)?</a:t>
            </a:r>
          </a:p>
          <a:p>
            <a:r>
              <a:rPr lang="es-ES" dirty="0"/>
              <a:t>¿Que es Jerarquía?</a:t>
            </a:r>
          </a:p>
          <a:p>
            <a:r>
              <a:rPr lang="es-ES" dirty="0"/>
              <a:t>¿Que es Herencia?</a:t>
            </a:r>
          </a:p>
          <a:p>
            <a:r>
              <a:rPr lang="es-ES" dirty="0"/>
              <a:t>¿Cuales son los </a:t>
            </a:r>
            <a:r>
              <a:rPr lang="es-ES" dirty="0" err="1"/>
              <a:t>Supertipos</a:t>
            </a:r>
            <a:r>
              <a:rPr lang="es-ES" dirty="0"/>
              <a:t> y Subtipos?</a:t>
            </a:r>
          </a:p>
          <a:p>
            <a:r>
              <a:rPr lang="es-ES" dirty="0"/>
              <a:t>¿Cuales son las </a:t>
            </a:r>
            <a:r>
              <a:rPr lang="es-ES" dirty="0" err="1"/>
              <a:t>Subentidades</a:t>
            </a:r>
            <a:r>
              <a:rPr lang="es-ES" dirty="0"/>
              <a:t>?</a:t>
            </a:r>
          </a:p>
          <a:p>
            <a:r>
              <a:rPr lang="es-ES" dirty="0"/>
              <a:t>¿Cuales son las Generalizaciones?</a:t>
            </a:r>
          </a:p>
          <a:p>
            <a:r>
              <a:rPr lang="es-ES" dirty="0"/>
              <a:t>¿Cuales son las reglas del Subtipo?</a:t>
            </a:r>
          </a:p>
          <a:p>
            <a:r>
              <a:rPr lang="es-ES" dirty="0"/>
              <a:t>¿Que es un Arco Exclusivo?</a:t>
            </a:r>
          </a:p>
          <a:p>
            <a:r>
              <a:rPr lang="es-ES" dirty="0"/>
              <a:t>¿Cuales son las Relaciones Intransferibles o no Transferibles?</a:t>
            </a:r>
          </a:p>
          <a:p>
            <a:r>
              <a:rPr lang="es-ES" dirty="0"/>
              <a:t>¿Por que realizamos la revisión del Modelo?</a:t>
            </a:r>
            <a:endParaRPr lang="es-CL" dirty="0"/>
          </a:p>
          <a:p>
            <a:pPr marL="5080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223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6350" y="212725"/>
            <a:ext cx="6792829" cy="813000"/>
          </a:xfrm>
        </p:spPr>
        <p:txBody>
          <a:bodyPr/>
          <a:lstStyle/>
          <a:p>
            <a:r>
              <a:rPr lang="es-CL" sz="3200" dirty="0">
                <a:solidFill>
                  <a:schemeClr val="bg1"/>
                </a:solidFill>
              </a:rPr>
              <a:t>Modelo Entidad Relación </a:t>
            </a:r>
            <a:r>
              <a:rPr lang="es-CL" sz="2800" dirty="0">
                <a:solidFill>
                  <a:schemeClr val="bg1"/>
                </a:solidFill>
              </a:rPr>
              <a:t>Extendido</a:t>
            </a:r>
            <a:r>
              <a:rPr lang="es-CL" sz="3200" dirty="0">
                <a:solidFill>
                  <a:schemeClr val="bg1"/>
                </a:solidFill>
              </a:rPr>
              <a:t>: </a:t>
            </a:r>
            <a:r>
              <a:rPr lang="es-CL" sz="2800" dirty="0">
                <a:solidFill>
                  <a:schemeClr val="bg1"/>
                </a:solidFill>
              </a:rPr>
              <a:t>MERE</a:t>
            </a:r>
            <a:endParaRPr lang="es-CL" sz="3200" dirty="0">
              <a:solidFill>
                <a:schemeClr val="bg1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Hasta el momento podemos analizar que un modelo de entidad de relaciones se encuentra compuesto por Entidades las cuales cuentan con Atributos. Y Entidades que se comunican con otras entidades a travez de Relaciones. Todo esto formado con definiciones emitidas y establecidas por las reglas de negocio para satisfacer las necesidades del cliente.</a:t>
            </a:r>
            <a:endParaRPr lang="es-MX" dirty="0"/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/>
          <a:stretch/>
        </p:blipFill>
        <p:spPr>
          <a:xfrm>
            <a:off x="3197157" y="3566566"/>
            <a:ext cx="5797685" cy="30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8846" y="212725"/>
            <a:ext cx="6750333" cy="813000"/>
          </a:xfrm>
        </p:spPr>
        <p:txBody>
          <a:bodyPr/>
          <a:lstStyle/>
          <a:p>
            <a:r>
              <a:rPr lang="es-CL" sz="3200" dirty="0">
                <a:solidFill>
                  <a:schemeClr val="bg1"/>
                </a:solidFill>
              </a:rPr>
              <a:t>Modelo Entidad Relación Extendido: MERE</a:t>
            </a:r>
            <a:endParaRPr lang="es-CL" sz="32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L" dirty="0"/>
              <a:t>Con la evolución de los requerimientos, las notaciones vistas se nos hace compeja poder modelar todas las neceisades del cliente, por lo cual es necesario extender y mejorar la semántica del modelo entidad relación, es por lo cual que para ello fue creado  el </a:t>
            </a:r>
            <a:r>
              <a:rPr lang="es-CL" b="1" i="1" dirty="0"/>
              <a:t>Modelo Entidad Relación Extendido</a:t>
            </a:r>
            <a:r>
              <a:rPr lang="es-CL" dirty="0"/>
              <a:t>, el cual ha incorporado algunos conceptos del modelo de objetos.</a:t>
            </a:r>
          </a:p>
          <a:p>
            <a:pPr algn="just"/>
            <a:r>
              <a:rPr lang="es-CL" dirty="0"/>
              <a:t>Los nuevos símbolos permiten explicar: </a:t>
            </a:r>
          </a:p>
          <a:p>
            <a:pPr lvl="1" algn="just"/>
            <a:r>
              <a:rPr lang="es-CL" b="1" i="1" dirty="0"/>
              <a:t>Jerarquías</a:t>
            </a:r>
          </a:p>
          <a:p>
            <a:pPr lvl="1" algn="just"/>
            <a:r>
              <a:rPr lang="es-CL" b="1" i="1" dirty="0"/>
              <a:t>Herencia</a:t>
            </a:r>
          </a:p>
          <a:p>
            <a:pPr lvl="1" algn="just"/>
            <a:r>
              <a:rPr lang="es-CL" b="1" i="1" dirty="0"/>
              <a:t>Exclusividad de relaciones</a:t>
            </a:r>
          </a:p>
          <a:p>
            <a:pPr lvl="1" algn="just"/>
            <a:r>
              <a:rPr lang="es-CL" b="1" i="1" dirty="0"/>
              <a:t>Relaciones intransferibles.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70684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212725"/>
            <a:ext cx="6697579" cy="813000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Jerarquía</a:t>
            </a:r>
            <a:endParaRPr lang="es-C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La </a:t>
            </a:r>
            <a:r>
              <a:rPr lang="es-CL" b="1" i="1" dirty="0"/>
              <a:t>jerarquía</a:t>
            </a:r>
            <a:r>
              <a:rPr lang="es-CL" dirty="0"/>
              <a:t> es el proceso de subdividir una entidad en varias </a:t>
            </a:r>
            <a:r>
              <a:rPr lang="es-CL" dirty="0" err="1"/>
              <a:t>subentidades</a:t>
            </a:r>
            <a:r>
              <a:rPr lang="es-CL" dirty="0"/>
              <a:t>, relacionándolas con la entidad a la que se refieren o a la entidad PADRE, por lo tanto las </a:t>
            </a:r>
            <a:r>
              <a:rPr lang="es-CL" dirty="0" err="1"/>
              <a:t>subentidades</a:t>
            </a:r>
            <a:r>
              <a:rPr lang="es-CL" dirty="0"/>
              <a:t> son HIJOS.</a:t>
            </a:r>
            <a:endParaRPr lang="es-MX" b="1" i="1" dirty="0">
              <a:solidFill>
                <a:prstClr val="black"/>
              </a:solidFill>
            </a:endParaRP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60" y="2770495"/>
            <a:ext cx="5690312" cy="292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02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6769" y="212725"/>
            <a:ext cx="6662410" cy="813000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Herencia</a:t>
            </a:r>
            <a:endParaRPr lang="es-C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La </a:t>
            </a:r>
            <a:r>
              <a:rPr lang="es-CL" b="1" i="1" dirty="0"/>
              <a:t>herencia</a:t>
            </a:r>
            <a:r>
              <a:rPr lang="es-CL" dirty="0"/>
              <a:t> por su parte, es la implementación de la </a:t>
            </a:r>
            <a:r>
              <a:rPr lang="es-CL" b="1" i="1" dirty="0"/>
              <a:t>jerarquía de subtipos y </a:t>
            </a:r>
            <a:r>
              <a:rPr lang="es-CL" b="1" i="1" dirty="0" err="1"/>
              <a:t>supertipos</a:t>
            </a:r>
            <a:r>
              <a:rPr lang="es-CL" dirty="0"/>
              <a:t>, dado que los subtipos heredan todos los atributos de la entidad </a:t>
            </a:r>
            <a:r>
              <a:rPr lang="es-CL"/>
              <a:t>supertipo</a:t>
            </a:r>
            <a:r>
              <a:rPr lang="es-CL" dirty="0"/>
              <a:t>.</a:t>
            </a:r>
            <a:endParaRPr lang="es-MX" b="1" i="1" dirty="0">
              <a:solidFill>
                <a:prstClr val="black"/>
              </a:solidFill>
            </a:endParaRPr>
          </a:p>
          <a:p>
            <a:r>
              <a:rPr lang="es-CL" dirty="0"/>
              <a:t>En ocasiones tiene sentido subdividir una entidad A en subtipos de entidad. Esto puede ser útil cuando algunas de las instancias de la entidad A tienen propiedades especiales, como atributos o relaciones que no se aplican a todas las instancias de la entidad A. Este grupo de entidades  se denomina Subtipo.</a:t>
            </a:r>
            <a:endParaRPr lang="es-MX" b="1" i="1" dirty="0">
              <a:solidFill>
                <a:prstClr val="black"/>
              </a:solidFill>
            </a:endParaRP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00" y="3540973"/>
            <a:ext cx="5314907" cy="331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81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9185" y="212725"/>
            <a:ext cx="6679994" cy="813000"/>
          </a:xfrm>
        </p:spPr>
        <p:txBody>
          <a:bodyPr/>
          <a:lstStyle/>
          <a:p>
            <a:r>
              <a:rPr lang="es-CL" dirty="0" err="1">
                <a:solidFill>
                  <a:schemeClr val="bg1"/>
                </a:solidFill>
              </a:rPr>
              <a:t>Supertipos</a:t>
            </a:r>
            <a:r>
              <a:rPr lang="es-CL" dirty="0">
                <a:solidFill>
                  <a:schemeClr val="bg1"/>
                </a:solidFill>
              </a:rPr>
              <a:t> y Subtipos</a:t>
            </a:r>
            <a:endParaRPr lang="es-C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Para comprender las reglas del modelado de </a:t>
            </a:r>
            <a:r>
              <a:rPr lang="es-CL" dirty="0" err="1"/>
              <a:t>Supertipos</a:t>
            </a:r>
            <a:r>
              <a:rPr lang="es-CL" dirty="0"/>
              <a:t> y Subtipos de entidades imagine que existe una empresa que arrienda automóviles que pueden ser: sedán, </a:t>
            </a:r>
            <a:r>
              <a:rPr lang="es-CL" dirty="0" err="1"/>
              <a:t>CityCar</a:t>
            </a:r>
            <a:r>
              <a:rPr lang="es-CL" dirty="0"/>
              <a:t>, camionetas, remolques y motos.  De cada uno de los distintos automóviles con que la empresa cuenta es necesario almacenar distintos atributos al momento de hacer el contrato de arriendo.</a:t>
            </a:r>
            <a:endParaRPr lang="es-MX" b="1" i="1" dirty="0">
              <a:solidFill>
                <a:prstClr val="black"/>
              </a:solidFill>
            </a:endParaRP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2262"/>
            <a:ext cx="5115020" cy="2743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9" y="3722335"/>
            <a:ext cx="3732807" cy="20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6769" y="212725"/>
            <a:ext cx="6662410" cy="813000"/>
          </a:xfrm>
        </p:spPr>
        <p:txBody>
          <a:bodyPr/>
          <a:lstStyle/>
          <a:p>
            <a:r>
              <a:rPr lang="es-CL" dirty="0" err="1">
                <a:solidFill>
                  <a:schemeClr val="bg1"/>
                </a:solidFill>
              </a:rPr>
              <a:t>Supertipos</a:t>
            </a:r>
            <a:r>
              <a:rPr lang="es-CL" dirty="0">
                <a:solidFill>
                  <a:schemeClr val="bg1"/>
                </a:solidFill>
              </a:rPr>
              <a:t> y Subtipos</a:t>
            </a:r>
            <a:endParaRPr lang="es-C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Finalmente un subtipo habitualmente se dibuja dentro del </a:t>
            </a:r>
            <a:r>
              <a:rPr lang="es-CL" dirty="0" err="1"/>
              <a:t>supertipo</a:t>
            </a:r>
            <a:r>
              <a:rPr lang="es-CL" dirty="0"/>
              <a:t> o relacionado al </a:t>
            </a:r>
            <a:r>
              <a:rPr lang="es-CL" dirty="0" err="1"/>
              <a:t>supertipo</a:t>
            </a:r>
            <a:r>
              <a:rPr lang="es-CL" dirty="0"/>
              <a:t>  con una flecha.</a:t>
            </a:r>
            <a:endParaRPr lang="es-MX" b="1" i="1" dirty="0">
              <a:solidFill>
                <a:prstClr val="black"/>
              </a:solidFill>
            </a:endParaRP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74" y="2652141"/>
            <a:ext cx="6727516" cy="314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765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1214</Words>
  <Application>Microsoft Office PowerPoint</Application>
  <PresentationFormat>Panorámica</PresentationFormat>
  <Paragraphs>90</Paragraphs>
  <Slides>21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Bebas Neue</vt:lpstr>
      <vt:lpstr>Calibri</vt:lpstr>
      <vt:lpstr>Calibri Light</vt:lpstr>
      <vt:lpstr>Franklin Gothic</vt:lpstr>
      <vt:lpstr>Roboto Mono</vt:lpstr>
      <vt:lpstr>Tema de Office</vt:lpstr>
      <vt:lpstr>MODELAMIENTO DE DATOS</vt:lpstr>
      <vt:lpstr>Modelo Entidad Relación Extendido</vt:lpstr>
      <vt:lpstr>Conocimientos previos</vt:lpstr>
      <vt:lpstr>Modelo Entidad Relación Extendido: MERE</vt:lpstr>
      <vt:lpstr>Modelo Entidad Relación Extendido: MERE</vt:lpstr>
      <vt:lpstr>Jerarquía</vt:lpstr>
      <vt:lpstr>Herencia</vt:lpstr>
      <vt:lpstr>Supertipos y Subtipos</vt:lpstr>
      <vt:lpstr>Supertipos y Subtipos</vt:lpstr>
      <vt:lpstr>Subentidades</vt:lpstr>
      <vt:lpstr>Generalización</vt:lpstr>
      <vt:lpstr>Reglas del Subtipo</vt:lpstr>
      <vt:lpstr>Reglas del Subtipo</vt:lpstr>
      <vt:lpstr>Reglas del Subtipo</vt:lpstr>
      <vt:lpstr>Reglas del Subtipo</vt:lpstr>
      <vt:lpstr>Reglas Arco Exclusivo</vt:lpstr>
      <vt:lpstr>Reglas Arco Exclusivo</vt:lpstr>
      <vt:lpstr>Relación Intransferible o No Transferible</vt:lpstr>
      <vt:lpstr>Relación Intransferible o No Transferible</vt:lpstr>
      <vt:lpstr>Revisión del Modelo</vt:lpstr>
      <vt:lpstr>Conclusión/Aprendizajes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TITULO</dc:title>
  <dc:creator>Williams Flores C.</dc:creator>
  <cp:lastModifiedBy>Williams Flores C.</cp:lastModifiedBy>
  <cp:revision>18</cp:revision>
  <dcterms:created xsi:type="dcterms:W3CDTF">2019-11-24T13:52:01Z</dcterms:created>
  <dcterms:modified xsi:type="dcterms:W3CDTF">2020-01-14T14:04:52Z</dcterms:modified>
</cp:coreProperties>
</file>